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59" r:id="rId4"/>
    <p:sldId id="260" r:id="rId5"/>
    <p:sldId id="263" r:id="rId6"/>
    <p:sldId id="264" r:id="rId7"/>
    <p:sldId id="265" r:id="rId8"/>
    <p:sldId id="266" r:id="rId9"/>
    <p:sldId id="268" r:id="rId10"/>
  </p:sldIdLst>
  <p:sldSz cx="12192000" cy="6858000"/>
  <p:notesSz cx="6858000" cy="9144000"/>
  <p:defaultTextStyle>
    <a:defPPr rtl="0"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C2FF"/>
    <a:srgbClr val="FFFF53"/>
    <a:srgbClr val="FFEF50"/>
    <a:srgbClr val="B7FF4F"/>
    <a:srgbClr val="FF84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40" d="100"/>
          <a:sy n="40" d="100"/>
        </p:scale>
        <p:origin x="40" y="5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0" d="100"/>
          <a:sy n="90" d="100"/>
        </p:scale>
        <p:origin x="372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l-NL">
              <a:latin typeface="Calibri" panose="020F0502020204030204" pitchFamily="34" charset="0"/>
            </a:endParaRP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953E582-AAED-4972-8D21-C9FFD5DA365A}" type="datetime1">
              <a:rPr lang="nl-NL" smtClean="0">
                <a:latin typeface="Calibri" panose="020F0502020204030204" pitchFamily="34" charset="0"/>
              </a:rPr>
              <a:t>21-2-2019</a:t>
            </a:fld>
            <a:endParaRPr lang="nl-NL">
              <a:latin typeface="Calibri" panose="020F0502020204030204" pitchFamily="34" charset="0"/>
            </a:endParaRP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l-NL">
              <a:latin typeface="Calibri" panose="020F0502020204030204" pitchFamily="34" charset="0"/>
            </a:endParaRP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C33ADDF-418B-4AEE-81B9-E77B3218F8B3}" type="slidenum">
              <a:rPr lang="nl-NL" smtClean="0">
                <a:latin typeface="Calibri" panose="020F0502020204030204" pitchFamily="34" charset="0"/>
              </a:rPr>
              <a:t>‹nr.›</a:t>
            </a:fld>
            <a:endParaRPr lang="nl-NL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89590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nl-NL" noProof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8A92A3BC-15F9-48E8-955A-AA3E6BA74B4A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nl-NL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275029A-2D1E-47A5-9598-4A9AC47B3AC1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030770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nl-NL" smtClean="0"/>
              <a:pPr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8242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75029A-2D1E-47A5-9598-4A9AC47B3AC1}" type="slidenum">
              <a:rPr lang="nl-NL" smtClean="0"/>
              <a:pPr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590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1041400"/>
            <a:ext cx="9144000" cy="2387600"/>
          </a:xfrm>
        </p:spPr>
        <p:txBody>
          <a:bodyPr rtlCol="0" anchor="b"/>
          <a:lstStyle>
            <a:lvl1pPr algn="l">
              <a:defRPr sz="6000">
                <a:solidFill>
                  <a:schemeClr val="tx2"/>
                </a:solidFill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nl-NL" noProof="0"/>
              <a:t>Klik om de subtitelstijl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64737140-5CF1-4125-95CF-665842AEA50A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B05FDE1B-07A0-4D4E-B60B-FF3F9F0896C0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69D10736-E3B9-4A45-B16A-5D40F0F7FB0E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  <a:lvl2pPr>
              <a:defRPr>
                <a:latin typeface="Century Gothic" panose="020B0502020202020204" pitchFamily="34" charset="0"/>
              </a:defRPr>
            </a:lvl2pPr>
            <a:lvl3pPr>
              <a:defRPr>
                <a:latin typeface="Century Gothic" panose="020B0502020202020204" pitchFamily="34" charset="0"/>
              </a:defRPr>
            </a:lvl3pPr>
            <a:lvl4pPr>
              <a:defRPr>
                <a:latin typeface="Century Gothic" panose="020B0502020202020204" pitchFamily="34" charset="0"/>
              </a:defRPr>
            </a:lvl4pPr>
            <a:lvl5pPr>
              <a:defRPr>
                <a:latin typeface="Century Gothic" panose="020B0502020202020204" pitchFamily="34" charset="0"/>
              </a:defRPr>
            </a:lvl5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80FB01C1-6E8C-46E7-AD7A-D91C480D8276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62262"/>
          </a:xfrm>
        </p:spPr>
        <p:txBody>
          <a:bodyPr rtlCol="0" anchor="b"/>
          <a:lstStyle>
            <a:lvl1pPr>
              <a:defRPr sz="600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latin typeface="Century Gothic" panose="020B0502020202020204" pitchFamily="34" charset="0"/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EB97FB61-073B-46ED-A983-C498D6E17940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 rtlCol="0"/>
          <a:lstStyle>
            <a:lvl1pPr>
              <a:defRPr sz="2800">
                <a:latin typeface="Century Gothic" panose="020B0502020202020204" pitchFamily="34" charset="0"/>
              </a:defRPr>
            </a:lvl1pPr>
            <a:lvl2pPr>
              <a:defRPr sz="240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 rtlCol="0"/>
          <a:lstStyle>
            <a:lvl1pPr>
              <a:defRPr sz="2800">
                <a:latin typeface="Century Gothic" panose="020B0502020202020204" pitchFamily="34" charset="0"/>
              </a:defRPr>
            </a:lvl1pPr>
            <a:lvl2pPr>
              <a:defRPr sz="2400">
                <a:latin typeface="Century Gothic" panose="020B0502020202020204" pitchFamily="34" charset="0"/>
              </a:defRPr>
            </a:lvl2pPr>
            <a:lvl3pPr>
              <a:defRPr sz="2000">
                <a:latin typeface="Century Gothic" panose="020B0502020202020204" pitchFamily="34" charset="0"/>
              </a:defRPr>
            </a:lvl3pPr>
            <a:lvl4pPr>
              <a:defRPr sz="1800">
                <a:latin typeface="Century Gothic" panose="020B0502020202020204" pitchFamily="34" charset="0"/>
              </a:defRPr>
            </a:lvl4pPr>
            <a:lvl5pPr>
              <a:defRPr sz="1800">
                <a:latin typeface="Century Gothic" panose="020B0502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3A09757B-4AEB-47E2-A025-D5F5C9CA8574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0" y="274638"/>
            <a:ext cx="10515600" cy="1143000"/>
          </a:xfrm>
        </p:spPr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831850" y="1489075"/>
            <a:ext cx="5156200" cy="641350"/>
          </a:xfrm>
        </p:spPr>
        <p:txBody>
          <a:bodyPr rtlCol="0" anchor="b"/>
          <a:lstStyle>
            <a:lvl1pPr marL="0" indent="0">
              <a:buNone/>
              <a:defRPr sz="2400" b="1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831850" y="2193925"/>
            <a:ext cx="5156200" cy="3978275"/>
          </a:xfrm>
        </p:spPr>
        <p:txBody>
          <a:bodyPr rtlCol="0"/>
          <a:lstStyle>
            <a:lvl1pPr>
              <a:defRPr sz="2400">
                <a:latin typeface="Century Gothic" panose="020B0502020202020204" pitchFamily="34" charset="0"/>
              </a:defRPr>
            </a:lvl1pPr>
            <a:lvl2pPr>
              <a:defRPr sz="20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600">
                <a:latin typeface="Century Gothic" panose="020B0502020202020204" pitchFamily="34" charset="0"/>
              </a:defRPr>
            </a:lvl4pPr>
            <a:lvl5pPr>
              <a:defRPr sz="1600">
                <a:latin typeface="Century Gothic" panose="020B0502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189663" y="1489075"/>
            <a:ext cx="5157787" cy="641350"/>
          </a:xfrm>
        </p:spPr>
        <p:txBody>
          <a:bodyPr rtlCol="0" anchor="b"/>
          <a:lstStyle>
            <a:lvl1pPr marL="0" indent="0">
              <a:buNone/>
              <a:defRPr sz="2400" b="1">
                <a:latin typeface="Century Gothic" panose="020B0502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6189663" y="2193925"/>
            <a:ext cx="5157787" cy="3978275"/>
          </a:xfrm>
        </p:spPr>
        <p:txBody>
          <a:bodyPr rtlCol="0"/>
          <a:lstStyle>
            <a:lvl1pPr>
              <a:defRPr sz="2400">
                <a:latin typeface="Century Gothic" panose="020B0502020202020204" pitchFamily="34" charset="0"/>
              </a:defRPr>
            </a:lvl1pPr>
            <a:lvl2pPr>
              <a:defRPr sz="2000">
                <a:latin typeface="Century Gothic" panose="020B0502020202020204" pitchFamily="34" charset="0"/>
              </a:defRPr>
            </a:lvl2pPr>
            <a:lvl3pPr>
              <a:defRPr sz="1800">
                <a:latin typeface="Century Gothic" panose="020B0502020202020204" pitchFamily="34" charset="0"/>
              </a:defRPr>
            </a:lvl3pPr>
            <a:lvl4pPr>
              <a:defRPr sz="1600">
                <a:latin typeface="Century Gothic" panose="020B0502020202020204" pitchFamily="34" charset="0"/>
              </a:defRPr>
            </a:lvl4pPr>
            <a:lvl5pPr>
              <a:defRPr sz="1600">
                <a:latin typeface="Century Gothic" panose="020B0502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A0CF590E-4FD5-41AE-A5B5-CC205BB02D5F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B14C6869-BE76-40AA-8BAC-26C9FC687DF3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88D50EEC-7C6D-4AAA-A9B9-44D73440A035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>
              <a:defRPr sz="3200">
                <a:latin typeface="Century Gothic" panose="020B0502020202020204" pitchFamily="34" charset="0"/>
              </a:defRPr>
            </a:lvl1pPr>
            <a:lvl2pPr>
              <a:defRPr sz="2800">
                <a:latin typeface="Century Gothic" panose="020B0502020202020204" pitchFamily="34" charset="0"/>
              </a:defRPr>
            </a:lvl2pPr>
            <a:lvl3pPr>
              <a:defRPr sz="2400">
                <a:latin typeface="Century Gothic" panose="020B0502020202020204" pitchFamily="34" charset="0"/>
              </a:defRPr>
            </a:lvl3pPr>
            <a:lvl4pPr>
              <a:defRPr sz="2000">
                <a:latin typeface="Century Gothic" panose="020B0502020202020204" pitchFamily="34" charset="0"/>
              </a:defRPr>
            </a:lvl4pPr>
            <a:lvl5pPr>
              <a:defRPr sz="2000">
                <a:latin typeface="Century Gothic" panose="020B0502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DA017EC6-B2D1-4582-8E9A-0B0F06671770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rtlCol="0" anchor="b"/>
          <a:lstStyle>
            <a:lvl1pPr>
              <a:defRPr sz="3200">
                <a:latin typeface="Century Gothic" panose="020B0502020202020204" pitchFamily="34" charset="0"/>
              </a:defRPr>
            </a:lvl1pPr>
          </a:lstStyle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5183188" y="987425"/>
            <a:ext cx="6172200" cy="4873625"/>
          </a:xfrm>
        </p:spPr>
        <p:txBody>
          <a:bodyPr rtlCol="0"/>
          <a:lstStyle>
            <a:lvl1pPr marL="0" indent="0">
              <a:buNone/>
              <a:defRPr sz="3200">
                <a:latin typeface="Century Gothic" panose="020B0502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l-NL" noProof="0"/>
              <a:t>Klik op pictogram om afbeelding toe te 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101850"/>
            <a:ext cx="3932237" cy="3759200"/>
          </a:xfrm>
        </p:spPr>
        <p:txBody>
          <a:bodyPr rtlCol="0"/>
          <a:lstStyle>
            <a:lvl1pPr marL="0" indent="0">
              <a:buNone/>
              <a:defRPr sz="1600">
                <a:latin typeface="Century Gothic" panose="020B0502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l-NL" noProof="0"/>
              <a:t>Klik om de tekststijlen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5FDBDC84-124C-4316-8FDA-4567B2FE7865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l-NL" noProof="0"/>
              <a:t>Klik om de titelstijl van het model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l-NL" noProof="0"/>
              <a:t>Klik om de tekststijlen van het model te bewerken</a:t>
            </a:r>
          </a:p>
          <a:p>
            <a:pPr lvl="1" rtl="0"/>
            <a:r>
              <a:rPr lang="nl-NL" noProof="0"/>
              <a:t>Tweede niveau</a:t>
            </a:r>
          </a:p>
          <a:p>
            <a:pPr lvl="2" rtl="0"/>
            <a:r>
              <a:rPr lang="nl-NL" noProof="0"/>
              <a:t>Derde niveau</a:t>
            </a:r>
          </a:p>
          <a:p>
            <a:pPr lvl="3" rtl="0"/>
            <a:r>
              <a:rPr lang="nl-NL" noProof="0"/>
              <a:t>Vierde niveau</a:t>
            </a:r>
          </a:p>
          <a:p>
            <a:pPr lvl="4" rtl="0"/>
            <a:r>
              <a:rPr lang="nl-NL" noProof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7B0E04D1-A351-4B18-82E6-AC08AFFE07B3}" type="datetime1">
              <a:rPr lang="nl-NL" noProof="0" smtClean="0"/>
              <a:t>21-2-2019</a:t>
            </a:fld>
            <a:endParaRPr lang="nl-NL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nl-NL" noProof="0"/>
              <a:t>Een voettekst toevoegen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062D6987-FB6D-4DB8-81B8-AD0F35E3BB5F}" type="slidenum">
              <a:rPr lang="nl-NL" noProof="0" smtClean="0"/>
              <a:pPr/>
              <a:t>‹nr.›</a:t>
            </a:fld>
            <a:endParaRPr lang="nl-NL" noProof="0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nl-NL" dirty="0">
                <a:latin typeface="Century Gothic" panose="020B0502020202020204" pitchFamily="34" charset="0"/>
              </a:rPr>
              <a:t>NAH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nl-NL" dirty="0">
                <a:latin typeface="Century Gothic" panose="020B0502020202020204" pitchFamily="34" charset="0"/>
              </a:rPr>
              <a:t>Klinische les 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el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nl-NL" dirty="0">
                <a:latin typeface="Century Gothic" panose="020B0502020202020204" pitchFamily="34" charset="0"/>
              </a:rPr>
              <a:t>Inhoud </a:t>
            </a:r>
          </a:p>
        </p:txBody>
      </p:sp>
      <p:sp>
        <p:nvSpPr>
          <p:cNvPr id="14" name="Tijdelijke aanduiding voor inhoud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0" rtl="0"/>
            <a:r>
              <a:rPr lang="nl-NL" dirty="0">
                <a:latin typeface="Century Gothic" panose="020B0502020202020204" pitchFamily="34" charset="0"/>
              </a:rPr>
              <a:t>Doel</a:t>
            </a:r>
          </a:p>
          <a:p>
            <a:pPr lvl="0" rtl="0"/>
            <a:r>
              <a:rPr lang="nl-NL" dirty="0"/>
              <a:t>Wat is NAH</a:t>
            </a:r>
          </a:p>
          <a:p>
            <a:pPr lvl="0" rtl="0"/>
            <a:r>
              <a:rPr lang="nl-NL" dirty="0"/>
              <a:t>De hersenen</a:t>
            </a:r>
          </a:p>
          <a:p>
            <a:pPr lvl="0" rtl="0"/>
            <a:r>
              <a:rPr lang="nl-NL" dirty="0"/>
              <a:t>Oorzaken NAH</a:t>
            </a:r>
          </a:p>
          <a:p>
            <a:pPr lvl="0" rtl="0"/>
            <a:r>
              <a:rPr lang="nl-NL" dirty="0"/>
              <a:t>Gevolgen NAH </a:t>
            </a:r>
          </a:p>
          <a:p>
            <a:pPr lvl="0" rtl="0"/>
            <a:r>
              <a:rPr lang="nl-NL" dirty="0"/>
              <a:t>Begeleidingsadviezen</a:t>
            </a:r>
          </a:p>
          <a:p>
            <a:pPr lvl="0"/>
            <a:r>
              <a:rPr lang="nl-NL" dirty="0"/>
              <a:t>vragen</a:t>
            </a:r>
          </a:p>
          <a:p>
            <a:pPr marL="1828800" lvl="4" indent="0" rtl="0">
              <a:buNone/>
            </a:pPr>
            <a:endParaRPr lang="nl-NL" dirty="0"/>
          </a:p>
          <a:p>
            <a:pPr lvl="4" rtl="0"/>
            <a:endParaRPr lang="nl-NL" dirty="0"/>
          </a:p>
          <a:p>
            <a:pPr marL="1828800" lvl="4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3241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A4019B-0334-401E-8A84-8573C4271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Doel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5F63FB8-E48A-4FB2-8ABC-B8035808C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BC53667-438F-4BDC-A06C-2C535B26D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/>
              <a:t>Voldoende informatie geven over NAH en ervaringen delen.</a:t>
            </a:r>
          </a:p>
        </p:txBody>
      </p:sp>
    </p:spTree>
    <p:extLst>
      <p:ext uri="{BB962C8B-B14F-4D97-AF65-F5344CB8AC3E}">
        <p14:creationId xmlns:p14="http://schemas.microsoft.com/office/powerpoint/2010/main" val="2294038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07A4FA-5B59-4875-8D10-95B6B440C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NAH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AB0A0B3-6A06-4DD8-9053-4F01E9DBD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/>
              <a:t>Beschadiging van het hersenweefsel</a:t>
            </a:r>
          </a:p>
          <a:p>
            <a:r>
              <a:rPr lang="nl-NL" sz="2800" dirty="0"/>
              <a:t>Hersenaandoening </a:t>
            </a:r>
            <a:r>
              <a:rPr lang="nl-NL" sz="2800" u="sng" dirty="0"/>
              <a:t>na</a:t>
            </a:r>
            <a:r>
              <a:rPr lang="nl-NL" sz="2800" dirty="0"/>
              <a:t> de geboorte</a:t>
            </a:r>
          </a:p>
          <a:p>
            <a:r>
              <a:rPr lang="nl-NL" sz="2800" dirty="0"/>
              <a:t>Door de beschadiging ontstaat er een </a:t>
            </a:r>
            <a:r>
              <a:rPr lang="nl-NL" sz="2800" i="1" dirty="0"/>
              <a:t>breuk in de levenslijn</a:t>
            </a:r>
            <a:endParaRPr lang="nl-NL" sz="2800" dirty="0"/>
          </a:p>
          <a:p>
            <a:r>
              <a:rPr lang="nl-NL" sz="2800" dirty="0"/>
              <a:t>Complexe combinatie van stoornissen</a:t>
            </a:r>
          </a:p>
          <a:p>
            <a:r>
              <a:rPr lang="nl-NL" sz="2800" dirty="0"/>
              <a:t>Beperkingen</a:t>
            </a:r>
          </a:p>
          <a:p>
            <a:r>
              <a:rPr lang="nl-NL" sz="2800" dirty="0"/>
              <a:t>handicaps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340FB08-4A8E-440F-BAE4-D718B5096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Niet Aangeboren hersenletsel</a:t>
            </a:r>
          </a:p>
        </p:txBody>
      </p:sp>
    </p:spTree>
    <p:extLst>
      <p:ext uri="{BB962C8B-B14F-4D97-AF65-F5344CB8AC3E}">
        <p14:creationId xmlns:p14="http://schemas.microsoft.com/office/powerpoint/2010/main" val="723992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3351F7-3B7A-46B5-9BA0-119176559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De hersen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0B5822E-FBA9-4010-9DBF-68963B575DD7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>
                <a:highlight>
                  <a:srgbClr val="FF8450"/>
                </a:highlight>
              </a:rPr>
              <a:t>oranje</a:t>
            </a:r>
            <a:r>
              <a:rPr lang="nl-NL" dirty="0"/>
              <a:t> -&gt; frontale kwab</a:t>
            </a:r>
          </a:p>
          <a:p>
            <a:r>
              <a:rPr lang="nl-NL" dirty="0">
                <a:highlight>
                  <a:srgbClr val="B7FF4F"/>
                </a:highlight>
              </a:rPr>
              <a:t>groen</a:t>
            </a:r>
            <a:r>
              <a:rPr lang="nl-NL" dirty="0">
                <a:solidFill>
                  <a:srgbClr val="B7FF4F"/>
                </a:solidFill>
              </a:rPr>
              <a:t> </a:t>
            </a:r>
            <a:r>
              <a:rPr lang="nl-NL" dirty="0"/>
              <a:t>-&gt; temporaal kwab</a:t>
            </a:r>
          </a:p>
          <a:p>
            <a:r>
              <a:rPr lang="nl-NL" dirty="0">
                <a:highlight>
                  <a:srgbClr val="FFEF50"/>
                </a:highlight>
              </a:rPr>
              <a:t>geel </a:t>
            </a:r>
            <a:r>
              <a:rPr lang="nl-NL" dirty="0"/>
              <a:t>-&gt; partiële kwab</a:t>
            </a:r>
          </a:p>
          <a:p>
            <a:r>
              <a:rPr lang="nl-NL" dirty="0">
                <a:highlight>
                  <a:srgbClr val="FFFF53"/>
                </a:highlight>
              </a:rPr>
              <a:t>Fel</a:t>
            </a:r>
            <a:r>
              <a:rPr lang="nl-NL" dirty="0">
                <a:solidFill>
                  <a:srgbClr val="FFFF53"/>
                </a:solidFill>
                <a:highlight>
                  <a:srgbClr val="FFFF53"/>
                </a:highlight>
              </a:rPr>
              <a:t> </a:t>
            </a:r>
            <a:r>
              <a:rPr lang="nl-NL" dirty="0">
                <a:highlight>
                  <a:srgbClr val="FFFF53"/>
                </a:highlight>
              </a:rPr>
              <a:t>geel</a:t>
            </a:r>
            <a:r>
              <a:rPr lang="nl-NL" dirty="0">
                <a:solidFill>
                  <a:srgbClr val="FFFF53"/>
                </a:solidFill>
                <a:highlight>
                  <a:srgbClr val="FFFF53"/>
                </a:highlight>
              </a:rPr>
              <a:t>  </a:t>
            </a:r>
            <a:r>
              <a:rPr lang="nl-NL" dirty="0"/>
              <a:t>-&gt; </a:t>
            </a:r>
            <a:r>
              <a:rPr lang="nl-NL" dirty="0" err="1"/>
              <a:t>occipitale</a:t>
            </a:r>
            <a:r>
              <a:rPr lang="nl-NL" dirty="0"/>
              <a:t> kwab</a:t>
            </a:r>
          </a:p>
          <a:p>
            <a:r>
              <a:rPr lang="nl-NL" dirty="0">
                <a:highlight>
                  <a:srgbClr val="7DC2FF"/>
                </a:highlight>
              </a:rPr>
              <a:t>blauw</a:t>
            </a:r>
            <a:r>
              <a:rPr lang="nl-NL" dirty="0"/>
              <a:t> -&gt; cerebellum </a:t>
            </a:r>
            <a:endParaRPr lang="nl-NL" dirty="0">
              <a:solidFill>
                <a:srgbClr val="7DC2FF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75385999-E3F2-440A-A875-0AF4ACAF9498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26" t="18910" r="18135" b="22829"/>
          <a:stretch/>
        </p:blipFill>
        <p:spPr bwMode="auto">
          <a:xfrm>
            <a:off x="5470358" y="1909011"/>
            <a:ext cx="6280890" cy="3176335"/>
          </a:xfrm>
          <a:prstGeom prst="rect">
            <a:avLst/>
          </a:prstGeom>
          <a:noFill/>
          <a:effectLst>
            <a:outerShdw blurRad="50800" dist="127000" dir="30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25400">
            <a:bevelT w="31750" h="8255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39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AA58DA-35FE-4359-BC41-98FA7D1CE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Oorzaken NAH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2A900AF-B781-4F65-95F3-14816F782D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Niet- traumatische oorzaken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4E8037D-420C-461E-AC2C-C8D615F550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Zuurstofgebrek</a:t>
            </a:r>
          </a:p>
          <a:p>
            <a:r>
              <a:rPr lang="nl-NL" dirty="0"/>
              <a:t>Stofwisselingsziekte</a:t>
            </a:r>
          </a:p>
          <a:p>
            <a:r>
              <a:rPr lang="nl-NL" dirty="0"/>
              <a:t>Degeneratieve ziekten</a:t>
            </a:r>
          </a:p>
          <a:p>
            <a:r>
              <a:rPr lang="nl-NL" dirty="0"/>
              <a:t>CVA</a:t>
            </a:r>
          </a:p>
          <a:p>
            <a:r>
              <a:rPr lang="nl-NL" dirty="0"/>
              <a:t>hersenvliesontsteking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AD6629B-BD75-4384-9D1E-60D9A71F90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Traumatische oorzaken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2831F58-FE7C-45B9-8405-6445044472B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/>
              <a:t>Ongeluk (klap of het hoofd/schietpartij/ect.)</a:t>
            </a:r>
          </a:p>
        </p:txBody>
      </p:sp>
    </p:spTree>
    <p:extLst>
      <p:ext uri="{BB962C8B-B14F-4D97-AF65-F5344CB8AC3E}">
        <p14:creationId xmlns:p14="http://schemas.microsoft.com/office/powerpoint/2010/main" val="237260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3C2B21-EB0A-48D2-AE10-0F63D1DDB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Gevolgen NAH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B82FBD-FB80-44C2-98A1-349F675B0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Gevolgen hersenletsel frontaal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5941DCA-F14E-47F0-B908-90AEBC7E55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/>
              <a:t>Vermoeidheid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Geheugenproblemen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Concentratieproblemen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Planningsproblemen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Oriëntatieproblemen 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Persoonlijkheidsveranderingen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Spraak en taalproblemen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36F5B2C-297F-4C4E-BEE2-E94AC086C5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Specifieke klachten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DA4F71EE-29EE-474E-92F1-63459F1ED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4664075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/>
              <a:t>-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Afspraken vergeten afspraken/handelingen niet begrijpen/onthouden/uitvoeren.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Snel afgeleid, vertraagd denken, vertraagde informatieverwerking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Moeite met structureren, overzicht houden en het verloop te overzien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Desoriëntatie in plaats, ruimte en tijd. Verminderd tijdsbesef -&gt; drie minuten of een half uur.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Gevoelsverandering: emotioneel afgevlakt, agressief, geagiteerd. Ontremd gedrag.                                 Sociaal onwenselijk gedrag. Gebrek aan ziekte inzicht. zelfoverschatting. Verlies van zelfredzaamheid. Apathisch, initiatief loos. impulsief 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Verstoord begrip van taal. Moeite met lange zinnen of snelle gesproken zinnen.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068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41D60A-46E6-4705-8AD4-23926E5B1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begeleidingsadviezen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8C6D2F-5EB4-4B67-A66B-0AC78482E0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problemen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BB875C8-9F61-46C1-8750-C565A9BEEBA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/>
              <a:t>Geheugen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Concentratie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Plannen/uitvoeren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Oriëntatie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Agressie/agitatie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Communicatie/taal/spraak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5A33D98-EB63-42E1-9320-683056350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nl-NL" dirty="0"/>
              <a:t>begeleidingsadviezen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157FF53-26D2-4B66-A9C4-F4BDEF06D2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4664075"/>
          </a:xfrm>
        </p:spPr>
        <p:txBody>
          <a:bodyPr>
            <a:normAutofit fontScale="6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nl-NL" dirty="0"/>
              <a:t>Herhalen van informatie. Hulpmiddelen om geheugen te ondersteunen. Nieuwe informatie stap- voor- stap. Hoeveelheid informatie beperkt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Prikkelarm, rustige omgeving. Geen twee dingen tegelijk. Blijven betrekken. Niet overvragen. Geen storende omgevingsfactoren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Structuur. Eén opdracht tegelijk, stap- voor- stap. Routine opbouwen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Geordende omgeving, vaste plaats. Dagschema. Klok/horloge.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Geen ‘slechte wil’. Vermijd discussie, emotioneel neutraal. Zo nodig een time out. Prikkelarm. Patiënt een drukke omgeving halen. Duidelijke communicatie, directief. Aanwezigheid van naasten</a:t>
            </a:r>
          </a:p>
          <a:p>
            <a:pPr marL="457200" indent="-457200">
              <a:buFont typeface="+mj-lt"/>
              <a:buAutoNum type="arabicPeriod"/>
            </a:pPr>
            <a:r>
              <a:rPr lang="nl-NL" dirty="0"/>
              <a:t>Neem de tijd. Spreek rustig en las pauzes in. Korte, duidelijke en eenduidige zinnen. Hoofd- en bijzaken onderscheiden. </a:t>
            </a:r>
            <a:r>
              <a:rPr lang="nl-NL" dirty="0" err="1"/>
              <a:t>Één</a:t>
            </a:r>
            <a:r>
              <a:rPr lang="nl-NL" dirty="0"/>
              <a:t> ding tegelijk vragen. Voorzichtig zijn met grapjes. Ondersteunende communicatiemiddelen. Directief, bekrachtigend, steunend.</a:t>
            </a:r>
          </a:p>
        </p:txBody>
      </p:sp>
    </p:spTree>
    <p:extLst>
      <p:ext uri="{BB962C8B-B14F-4D97-AF65-F5344CB8AC3E}">
        <p14:creationId xmlns:p14="http://schemas.microsoft.com/office/powerpoint/2010/main" val="27540030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A06741-D3AC-4019-A29E-4552BA592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Einde.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C3FA6A8-CA26-4470-946A-017F9D14C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0F5B3C4-3C1D-4E00-B7EE-52A053B6FFC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l-NL" dirty="0"/>
              <a:t>Als u nog vragen heeft over  deze klinische les, neem dan contact met ons op.</a:t>
            </a:r>
          </a:p>
        </p:txBody>
      </p:sp>
    </p:spTree>
    <p:extLst>
      <p:ext uri="{BB962C8B-B14F-4D97-AF65-F5344CB8AC3E}">
        <p14:creationId xmlns:p14="http://schemas.microsoft.com/office/powerpoint/2010/main" val="2831569696"/>
      </p:ext>
    </p:extLst>
  </p:cSld>
  <p:clrMapOvr>
    <a:masterClrMapping/>
  </p:clrMapOvr>
</p:sld>
</file>

<file path=ppt/theme/theme1.xml><?xml version="1.0" encoding="utf-8"?>
<a:theme xmlns:a="http://schemas.openxmlformats.org/drawingml/2006/main" name="Sjabloon met melancholiek abstrac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26713305_TF03460530" id="{AB33FBD2-5213-4222-BED1-572203299FAC}" vid="{D8153BF6-EC83-407A-9A28-5240D8E54CA3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Dia’s met melancholiek abstract ontwerp</Template>
  <TotalTime>120</TotalTime>
  <Words>390</Words>
  <Application>Microsoft Office PowerPoint</Application>
  <PresentationFormat>Breedbeeld</PresentationFormat>
  <Paragraphs>72</Paragraphs>
  <Slides>9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3" baseType="lpstr">
      <vt:lpstr>Arial</vt:lpstr>
      <vt:lpstr>Calibri</vt:lpstr>
      <vt:lpstr>Century Gothic</vt:lpstr>
      <vt:lpstr>Sjabloon met melancholiek abstract ontwerp</vt:lpstr>
      <vt:lpstr>NAH</vt:lpstr>
      <vt:lpstr>Inhoud </vt:lpstr>
      <vt:lpstr>Doel </vt:lpstr>
      <vt:lpstr>Wat is NAH</vt:lpstr>
      <vt:lpstr>De hersen</vt:lpstr>
      <vt:lpstr>Oorzaken NAH</vt:lpstr>
      <vt:lpstr>Gevolgen NAH</vt:lpstr>
      <vt:lpstr>begeleidingsadviezen</vt:lpstr>
      <vt:lpstr>Einde.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NAH</dc:title>
  <dc:creator>Romy Hemmelder</dc:creator>
  <cp:lastModifiedBy>Romy Hemmelder</cp:lastModifiedBy>
  <cp:revision>13</cp:revision>
  <dcterms:created xsi:type="dcterms:W3CDTF">2019-02-14T08:31:51Z</dcterms:created>
  <dcterms:modified xsi:type="dcterms:W3CDTF">2019-02-21T09:56:30Z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