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6858000" cy="9144000"/>
  <p:defaultTextStyle>
    <a:defPPr rtl="0"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51" autoAdjust="0"/>
    <p:restoredTop sz="95257" autoAdjust="0"/>
  </p:normalViewPr>
  <p:slideViewPr>
    <p:cSldViewPr snapToGrid="0">
      <p:cViewPr varScale="1">
        <p:scale>
          <a:sx n="90" d="100"/>
          <a:sy n="90" d="100"/>
        </p:scale>
        <p:origin x="232" y="103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57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98CE7CC-5911-4697-9DE1-C8DEB3B8B4B2}" type="datetime1">
              <a:rPr lang="nl-NL" smtClean="0"/>
              <a:t>24-10-18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BAE14B8-3CC9-472D-9BC5-A84D80684DE2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nl-NL" noProof="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E7326E0-054F-4D16-90CA-AC9F74D86F19}" type="datetime1">
              <a:rPr lang="nl-NL" noProof="0" smtClean="0"/>
              <a:t>24-10-18</a:t>
            </a:fld>
            <a:endParaRPr lang="nl-NL" noProof="0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nl-NL" noProof="0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nl-NL" noProof="0" dirty="0"/>
              <a:t>Klik om de tekststijlen van het model te bewerken</a:t>
            </a:r>
          </a:p>
          <a:p>
            <a:pPr lvl="1" rtl="0"/>
            <a:r>
              <a:rPr lang="nl-NL" noProof="0" dirty="0"/>
              <a:t>Tweede niveau</a:t>
            </a:r>
          </a:p>
          <a:p>
            <a:pPr lvl="2" rtl="0"/>
            <a:r>
              <a:rPr lang="nl-NL" noProof="0" dirty="0"/>
              <a:t>Derde niveau</a:t>
            </a:r>
          </a:p>
          <a:p>
            <a:pPr lvl="3" rtl="0"/>
            <a:r>
              <a:rPr lang="nl-NL" noProof="0" dirty="0"/>
              <a:t>Vierde niveau</a:t>
            </a:r>
          </a:p>
          <a:p>
            <a:pPr lvl="4" rtl="0"/>
            <a:r>
              <a:rPr lang="nl-NL" noProof="0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nl-NL" noProof="0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FB667E1-E601-4AAF-B95C-B25720D70A60}" type="slidenum">
              <a:rPr lang="nl-NL" noProof="0" smtClean="0"/>
              <a:t>‹nr.›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nl-NL" smtClean="0"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52852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/>
        </p:nvSpPr>
        <p:spPr>
          <a:xfrm>
            <a:off x="-1" y="0"/>
            <a:ext cx="12188826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nl-NL" noProof="0" dirty="0"/>
          </a:p>
        </p:txBody>
      </p:sp>
      <p:sp>
        <p:nvSpPr>
          <p:cNvPr id="9" name="Rechthoek 8"/>
          <p:cNvSpPr/>
          <p:nvPr/>
        </p:nvSpPr>
        <p:spPr>
          <a:xfrm>
            <a:off x="-1" y="5102352"/>
            <a:ext cx="12188826" cy="175564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nl-NL" noProof="0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5400" y="2286000"/>
            <a:ext cx="9601200" cy="1517904"/>
          </a:xfrm>
        </p:spPr>
        <p:txBody>
          <a:bodyPr rtlCol="0" anchor="b"/>
          <a:lstStyle>
            <a:lvl1pPr algn="ctr">
              <a:defRPr sz="5400"/>
            </a:lvl1pPr>
          </a:lstStyle>
          <a:p>
            <a:pPr rtl="0"/>
            <a:r>
              <a:rPr lang="nl-NL" noProof="0"/>
              <a:t>Klik om stijl te bewerken</a:t>
            </a:r>
            <a:endParaRPr lang="nl-NL" noProof="0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295400" y="3959352"/>
            <a:ext cx="9601200" cy="914400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all" baseline="0"/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nl-NL" noProof="0"/>
              <a:t>Klikken om de ondertitelstijl van het model te bewerken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 noProof="0"/>
              <a:t>Klik om stijl te bewerken</a:t>
            </a:r>
            <a:endParaRPr lang="nl-NL" noProof="0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nl-NL" noProof="0"/>
              <a:t>Tekststijl van het model bewerken
Tweede niveau
Derde niveau
Vierde niveau
Vijfde niveau</a:t>
            </a:r>
            <a:endParaRPr lang="nl-NL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 dirty="0"/>
              <a:t>Een voettekst toevoegen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74AD099-B8BA-435A-9C4E-61BF3DEAAC16}" type="datetime1">
              <a:rPr lang="nl-NL" noProof="0" smtClean="0"/>
              <a:t>24-10-18</a:t>
            </a:fld>
            <a:endParaRPr lang="nl-NL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nl-NL" noProof="0" smtClean="0"/>
              <a:t>‹nr.›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 rtlCol="0"/>
          <a:lstStyle/>
          <a:p>
            <a:pPr rtl="0"/>
            <a:r>
              <a:rPr lang="nl-NL" noProof="0"/>
              <a:t>Klik om stijl te bewerken</a:t>
            </a:r>
            <a:endParaRPr lang="nl-NL" noProof="0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 rtlCol="0"/>
          <a:lstStyle/>
          <a:p>
            <a:pPr lvl="0" rtl="0"/>
            <a:r>
              <a:rPr lang="nl-NL" noProof="0"/>
              <a:t>Tekststijl van het model bewerken
Tweede niveau
Derde niveau
Vierde niveau
Vijfde niveau</a:t>
            </a:r>
            <a:endParaRPr lang="nl-NL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 dirty="0"/>
              <a:t>Een voettekst toevoegen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24C0A9A-2EAA-45A2-9EDD-585BCB17A013}" type="datetime1">
              <a:rPr lang="nl-NL" noProof="0" smtClean="0"/>
              <a:t>24-10-18</a:t>
            </a:fld>
            <a:endParaRPr lang="nl-NL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nl-NL" noProof="0" smtClean="0"/>
              <a:t>‹nr.›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 noProof="0"/>
              <a:t>Klik om stijl te bewerken</a:t>
            </a:r>
            <a:endParaRPr lang="nl-NL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nl-NL" noProof="0"/>
              <a:t>Tekststijl van het model bewerken
Tweede niveau
Derde niveau
Vierde niveau
Vijfde niveau</a:t>
            </a:r>
            <a:endParaRPr lang="nl-NL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 dirty="0"/>
              <a:t>Een voettekst toevoegen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B946362-2826-4E12-8256-8B0505EAE17D}" type="datetime1">
              <a:rPr lang="nl-NL" noProof="0" smtClean="0"/>
              <a:t>24-10-18</a:t>
            </a:fld>
            <a:endParaRPr lang="nl-NL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nl-NL" noProof="0" smtClean="0"/>
              <a:t>‹nr.›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0" y="274320"/>
            <a:ext cx="12192000" cy="63093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0" y="2130552"/>
            <a:ext cx="9601200" cy="2359152"/>
          </a:xfrm>
        </p:spPr>
        <p:txBody>
          <a:bodyPr rtlCol="0" anchor="b">
            <a:normAutofit/>
          </a:bodyPr>
          <a:lstStyle>
            <a:lvl1pPr algn="ctr">
              <a:defRPr sz="5400" b="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nl-NL" noProof="0"/>
              <a:t>Klik om stijl te bewerken</a:t>
            </a:r>
            <a:endParaRPr lang="nl-NL" noProof="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5400" y="4572000"/>
            <a:ext cx="9601200" cy="841248"/>
          </a:xfrm>
        </p:spPr>
        <p:txBody>
          <a:bodyPr rtlCol="0" anchor="t"/>
          <a:lstStyle>
            <a:lvl1pPr marL="0" indent="0" algn="ctr">
              <a:spcBef>
                <a:spcPts val="0"/>
              </a:spcBef>
              <a:buNone/>
              <a:defRPr sz="2000" cap="all" baseline="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l-NL" noProof="0"/>
              <a:t>Tekststijl van het model bewerken
Tweede niveau
Derde niveau
Vierde niveau
Vijfde niveau</a:t>
            </a:r>
            <a:endParaRPr lang="nl-NL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 dirty="0"/>
              <a:t>Een voettekst toevoegen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0FC6E0D-0F50-4BDB-B409-2B073BD0A2CA}" type="datetime1">
              <a:rPr lang="nl-NL" noProof="0" smtClean="0"/>
              <a:t>24-10-18</a:t>
            </a:fld>
            <a:endParaRPr lang="nl-NL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nl-NL" noProof="0" smtClean="0"/>
              <a:t>‹nr.›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 noProof="0"/>
              <a:t>Klik om stijl te bewerken</a:t>
            </a:r>
            <a:endParaRPr lang="nl-NL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341120" y="1901952"/>
            <a:ext cx="4572000" cy="4123944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nl-NL" noProof="0"/>
              <a:t>Tekststijl van het model bewerken
Tweede niveau
Derde niveau
Vierde niveau
Vijfde niveau</a:t>
            </a:r>
            <a:endParaRPr lang="nl-NL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278880" y="1901952"/>
            <a:ext cx="4572000" cy="4123944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nl-NL" noProof="0"/>
              <a:t>Tekststijl van het model bewerken
Tweede niveau
Derde niveau
Vierde niveau
Vijfde niveau</a:t>
            </a:r>
            <a:endParaRPr lang="nl-NL" noProof="0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 dirty="0"/>
              <a:t>Een voettekst toevoegen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6AA5ED9-EB14-4927-8BCB-90DD0DE45B74}" type="datetime1">
              <a:rPr lang="nl-NL" noProof="0" smtClean="0"/>
              <a:t>24-10-18</a:t>
            </a:fld>
            <a:endParaRPr lang="nl-NL" noProof="0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D06EF73-9DB8-4763-865F-2F88181A4732}" type="slidenum">
              <a:rPr lang="nl-NL" noProof="0" smtClean="0"/>
              <a:t>‹nr.›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2923056159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 noProof="0"/>
              <a:t>Klik om stijl te bewerken</a:t>
            </a:r>
            <a:endParaRPr lang="nl-NL" noProof="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341120" y="1837464"/>
            <a:ext cx="4572000" cy="766588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Tekststijl van het model bewerken
Tweede niveau
Derde niveau
Vierde niveau
Vijfde niveau</a:t>
            </a:r>
            <a:endParaRPr lang="nl-NL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1341120" y="2740732"/>
            <a:ext cx="4572000" cy="3288847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nl-NL" noProof="0"/>
              <a:t>Tekststijl van het model bewerken
Tweede niveau
Derde niveau
Vierde niveau
Vijfde niveau</a:t>
            </a:r>
            <a:endParaRPr lang="nl-NL" noProof="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278880" y="1837464"/>
            <a:ext cx="4572000" cy="766588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Tekststijl van het model bewerken
Tweede niveau
Derde niveau
Vierde niveau
Vijfde niveau</a:t>
            </a:r>
            <a:endParaRPr lang="nl-NL" noProof="0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278880" y="2740732"/>
            <a:ext cx="4572000" cy="3288847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nl-NL" noProof="0"/>
              <a:t>Tekststijl van het model bewerken
Tweede niveau
Derde niveau
Vierde niveau
Vijfde niveau</a:t>
            </a:r>
            <a:endParaRPr lang="nl-NL" noProof="0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 dirty="0"/>
              <a:t>Een voettekst toevoegen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4F8552D-FC7C-420B-8D6D-F756283357E6}" type="datetime1">
              <a:rPr lang="nl-NL" noProof="0" smtClean="0"/>
              <a:t>24-10-18</a:t>
            </a:fld>
            <a:endParaRPr lang="nl-NL" noProof="0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nl-NL" noProof="0" smtClean="0"/>
              <a:t>‹nr.›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4057080828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 noProof="0"/>
              <a:t>Klik om stijl te bewerken</a:t>
            </a:r>
            <a:endParaRPr lang="nl-NL" noProof="0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 dirty="0"/>
              <a:t>Een voettekst toevoegen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2AD5544-49D7-4227-9F61-FBCBE66CA6FC}" type="datetime1">
              <a:rPr lang="nl-NL" noProof="0" smtClean="0"/>
              <a:t>24-10-18</a:t>
            </a:fld>
            <a:endParaRPr lang="nl-NL" noProof="0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nl-NL" noProof="0" smtClean="0"/>
              <a:t>‹nr.›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0" y="0"/>
            <a:ext cx="12188826" cy="2743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nl-NL" noProof="0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 dirty="0"/>
              <a:t>Een voettekst toevoegen</a:t>
            </a:r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4174618-8DD1-4B35-AA2D-087D6EB74146}" type="datetime1">
              <a:rPr lang="nl-NL" noProof="0" smtClean="0"/>
              <a:t>24-10-18</a:t>
            </a:fld>
            <a:endParaRPr lang="nl-NL" noProof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nl-NL" noProof="0" smtClean="0"/>
              <a:t>‹nr.›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470648" y="2350008"/>
            <a:ext cx="4206240" cy="1993392"/>
          </a:xfrm>
        </p:spPr>
        <p:txBody>
          <a:bodyPr rtlCol="0" anchor="b">
            <a:normAutofit/>
          </a:bodyPr>
          <a:lstStyle>
            <a:lvl1pPr>
              <a:defRPr sz="3400" b="0"/>
            </a:lvl1pPr>
          </a:lstStyle>
          <a:p>
            <a:pPr rtl="0"/>
            <a:r>
              <a:rPr lang="nl-NL" noProof="0"/>
              <a:t>Klik om stijl te bewerken</a:t>
            </a:r>
            <a:endParaRPr lang="nl-NL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758952"/>
            <a:ext cx="6629400" cy="5330952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nl-NL" noProof="0"/>
              <a:t>Tekststijl van het model bewerken
Tweede niveau
Derde niveau
Vierde niveau
Vijfde niveau</a:t>
            </a:r>
            <a:endParaRPr lang="nl-NL" noProof="0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7470648" y="4361688"/>
            <a:ext cx="4206240" cy="1728216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nl-NL" noProof="0"/>
              <a:t>Tekststijl van het model bewerken
Tweede niveau
Derde niveau
Vierde niveau
Vijfde niveau</a:t>
            </a:r>
            <a:endParaRPr lang="nl-NL" noProof="0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 dirty="0"/>
              <a:t>Een voettekst toevoegen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D71FF64-586A-48AD-93A2-3B08A25CED2D}" type="datetime1">
              <a:rPr lang="nl-NL" noProof="0" smtClean="0"/>
              <a:t>24-10-18</a:t>
            </a:fld>
            <a:endParaRPr lang="nl-NL" noProof="0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nl-NL" noProof="0" smtClean="0"/>
              <a:t>‹nr.›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470648" y="2350008"/>
            <a:ext cx="4206240" cy="1993392"/>
          </a:xfrm>
        </p:spPr>
        <p:txBody>
          <a:bodyPr rtlCol="0" anchor="b">
            <a:normAutofit/>
          </a:bodyPr>
          <a:lstStyle>
            <a:lvl1pPr>
              <a:defRPr sz="3400" b="0"/>
            </a:lvl1pPr>
          </a:lstStyle>
          <a:p>
            <a:pPr rtl="0"/>
            <a:r>
              <a:rPr lang="nl-NL" noProof="0"/>
              <a:t>Klik om stijl te bewerken</a:t>
            </a:r>
            <a:endParaRPr lang="nl-NL" noProof="0" dirty="0"/>
          </a:p>
        </p:txBody>
      </p:sp>
      <p:sp>
        <p:nvSpPr>
          <p:cNvPr id="3" name="Tijdelijke aanduiding voor afbeelding 2" descr="Een lege tijdelijke aanduiding om een afbeelding toe te voegen. Klik op de tijdelijke aanduiding en selecteer de afbeelding die u wilt toevoegen"/>
          <p:cNvSpPr>
            <a:spLocks noGrp="1"/>
          </p:cNvSpPr>
          <p:nvPr>
            <p:ph type="pic" idx="1"/>
          </p:nvPr>
        </p:nvSpPr>
        <p:spPr>
          <a:xfrm>
            <a:off x="301752" y="502920"/>
            <a:ext cx="6702552" cy="5843016"/>
          </a:xfrm>
          <a:solidFill>
            <a:schemeClr val="accent1">
              <a:lumMod val="40000"/>
              <a:lumOff val="60000"/>
            </a:schemeClr>
          </a:solidFill>
        </p:spPr>
        <p:txBody>
          <a:bodyPr rtlCol="0"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nl-NL" noProof="0"/>
              <a:t>Klik op het pictogram als u een afbeelding wilt toevoegen</a:t>
            </a:r>
            <a:endParaRPr lang="nl-NL" noProof="0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7470648" y="4361688"/>
            <a:ext cx="4206240" cy="1728216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nl-NL" noProof="0"/>
              <a:t>Tekststijl van het model bewerken
Tweede niveau
Derde niveau
Vierde niveau
Vijfde niveau</a:t>
            </a:r>
            <a:endParaRPr lang="nl-NL" noProof="0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 dirty="0"/>
              <a:t>Een voettekst toevoegen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60A6F10-182E-4D27-BD44-861838628EA0}" type="datetime1">
              <a:rPr lang="nl-NL" noProof="0" smtClean="0"/>
              <a:t>24-10-18</a:t>
            </a:fld>
            <a:endParaRPr lang="nl-NL" noProof="0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nl-NL" noProof="0" smtClean="0"/>
              <a:t>‹nr.›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1371734621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0" y="6583680"/>
            <a:ext cx="12188826" cy="2743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nl-NL" noProof="0" dirty="0"/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nl-NL" noProof="0" dirty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341120" y="1901952"/>
            <a:ext cx="9509760" cy="4127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nl-NL" noProof="0" dirty="0"/>
              <a:t>Klik om de tekststijlen van het model te bewerken</a:t>
            </a:r>
          </a:p>
          <a:p>
            <a:pPr lvl="1" rtl="0"/>
            <a:r>
              <a:rPr lang="nl-NL" noProof="0" dirty="0"/>
              <a:t>Tweede niveau</a:t>
            </a:r>
          </a:p>
          <a:p>
            <a:pPr lvl="2" rtl="0"/>
            <a:r>
              <a:rPr lang="nl-NL" noProof="0" dirty="0"/>
              <a:t>Derde niveau</a:t>
            </a:r>
          </a:p>
          <a:p>
            <a:pPr lvl="3" rtl="0"/>
            <a:r>
              <a:rPr lang="nl-NL" noProof="0" dirty="0"/>
              <a:t>Vierde niveau</a:t>
            </a:r>
          </a:p>
          <a:p>
            <a:pPr lvl="4" rtl="0"/>
            <a:r>
              <a:rPr lang="nl-NL" noProof="0" dirty="0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341120" y="6601968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nl-NL" noProof="0" dirty="0"/>
              <a:t>Een voettekst toevoegen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fld id="{43DEC958-0BDB-4356-B4E0-7197F64E3CF3}" type="datetime1">
              <a:rPr lang="nl-NL" noProof="0" smtClean="0"/>
              <a:t>24-10-18</a:t>
            </a:fld>
            <a:endParaRPr lang="nl-NL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10210800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fld id="{CA8D9AD5-F248-4919-864A-CFD76CC027D6}" type="slidenum">
              <a:rPr lang="nl-NL" noProof="0" smtClean="0"/>
              <a:pPr rtl="0"/>
              <a:t>‹nr.›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hf sldNum="0" hdr="0" ftr="0" dt="0"/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nl-NL" dirty="0"/>
              <a:t>NAH Presentatie voor groepje 1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nl-NL" dirty="0"/>
              <a:t>Julia, Max, Denise, </a:t>
            </a:r>
            <a:r>
              <a:rPr lang="nl-NL" dirty="0" err="1"/>
              <a:t>Rosan</a:t>
            </a:r>
            <a:r>
              <a:rPr lang="nl-NL" dirty="0"/>
              <a:t> en Mitchell</a:t>
            </a:r>
          </a:p>
        </p:txBody>
      </p:sp>
    </p:spTree>
    <p:extLst>
      <p:ext uri="{BB962C8B-B14F-4D97-AF65-F5344CB8AC3E}">
        <p14:creationId xmlns:p14="http://schemas.microsoft.com/office/powerpoint/2010/main" val="3250670041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CE0694-E4BD-A04C-8443-275899A57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Inhoudsopgave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A658919-F4B9-E943-A384-D025943320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Gekozen onderwerp en vraag</a:t>
            </a:r>
          </a:p>
          <a:p>
            <a:r>
              <a:rPr lang="nl-NL" dirty="0"/>
              <a:t>Het verschil tussen NAH en Dementie</a:t>
            </a:r>
          </a:p>
          <a:p>
            <a:r>
              <a:rPr lang="nl-NL" dirty="0"/>
              <a:t>Ontremd gedrag van dementie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D8BD605-F717-8A4F-9473-F17AB35F42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2675" y="1901952"/>
            <a:ext cx="5503503" cy="4127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8027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80B493-1F87-D747-9698-3963698D4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Gekozen onderwerp en vraag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9494430-EB53-CE43-BB6B-79F70B7EF8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Het groepje waar we voor moesten maken zijn; Ilse, Angelica, Iris en </a:t>
            </a:r>
            <a:r>
              <a:rPr lang="nl-NL" dirty="0" err="1"/>
              <a:t>Myrte</a:t>
            </a:r>
            <a:endParaRPr lang="nl-NL" dirty="0"/>
          </a:p>
          <a:p>
            <a:r>
              <a:rPr lang="nl-NL" dirty="0"/>
              <a:t>Jullie onderwerp is; Dementie en NAH</a:t>
            </a:r>
          </a:p>
          <a:p>
            <a:r>
              <a:rPr lang="nl-NL" dirty="0"/>
              <a:t>Jullie vraag is; Is er een grote kans op dementie bij NAH en waarom? Hoe zie je en wat is het verschil tussen dementie en NAH?</a:t>
            </a:r>
          </a:p>
          <a:p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7DF85F2-30AF-D449-9152-E0A8A9A3E8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2848" y="3429000"/>
            <a:ext cx="5218617" cy="3161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5115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B7AA59-C773-8940-934B-806B4E338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verschil tussen en NAH en Dementie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DC2118C-C450-CD4A-A0B1-626A7871BD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Een belangrijk verschil tussen NAH en dementie is de wijze van ontstaan </a:t>
            </a:r>
          </a:p>
          <a:p>
            <a:r>
              <a:rPr lang="nl-NL" dirty="0"/>
              <a:t>dementie een progressieve aandoening, in tegenstelling tot NAH </a:t>
            </a:r>
          </a:p>
          <a:p>
            <a:r>
              <a:rPr lang="nl-NL" dirty="0"/>
              <a:t>Bij NAH treden die veranderingen doorgaans niet geleidelijk op </a:t>
            </a:r>
          </a:p>
          <a:p>
            <a:r>
              <a:rPr lang="nl-NL" dirty="0"/>
              <a:t>8,4 procent van de patiënten met hersenletsel bij een volgend bezoek aan het ziekenhuis, de diagnose dementie kregen </a:t>
            </a:r>
          </a:p>
          <a:p>
            <a:r>
              <a:rPr lang="nl-NL" dirty="0"/>
              <a:t>2/3 van trauma komt door een val</a:t>
            </a:r>
          </a:p>
          <a:p>
            <a:r>
              <a:rPr lang="nl-NL" dirty="0"/>
              <a:t>Neuronen zijn bouwstenen voor het zenuwstelsel 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179531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D2B3B1-A929-FF42-A93C-922DC51E1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verschil tussen en NAH en Dementie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AE8EDEA-E17B-334C-BF74-C111C9472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NAH ontstaat veelal van de één op andere dag:</a:t>
            </a:r>
          </a:p>
          <a:p>
            <a:r>
              <a:rPr lang="nl-NL" dirty="0"/>
              <a:t>Traumatisch hersenletsel door uitwendig geweld; zoals een ongeval.</a:t>
            </a:r>
          </a:p>
          <a:p>
            <a:r>
              <a:rPr lang="nl-NL" dirty="0"/>
              <a:t>Niet-traumatisch hersenletsel; ontstaat door een proces in het lichaam zoals een CVA of hersenbloeding. </a:t>
            </a:r>
          </a:p>
          <a:p>
            <a:pPr marL="45720" indent="0">
              <a:buNone/>
            </a:pPr>
            <a:endParaRPr lang="nl-NL" dirty="0"/>
          </a:p>
          <a:p>
            <a:r>
              <a:rPr lang="nl-NL" dirty="0"/>
              <a:t>Dementie ontstaat geleidelijk door bijvoorbeeld:</a:t>
            </a:r>
          </a:p>
          <a:p>
            <a:r>
              <a:rPr lang="nl-NL" dirty="0"/>
              <a:t>Doorbloedingsproblemen in het brein.</a:t>
            </a:r>
          </a:p>
          <a:p>
            <a:r>
              <a:rPr lang="nl-NL" dirty="0"/>
              <a:t>Veranderingen in en rondom de hersencellen verschil van ontstaan.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470941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955C2B-A7F6-A64B-BC52-4693FFD26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Ontremd gedrag van dementie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75CBF09-B9AF-054D-84AC-04B2308634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Kenmerken van dementie en NAH lijken heel erg op elkaar</a:t>
            </a:r>
          </a:p>
          <a:p>
            <a:r>
              <a:rPr lang="nl-NL" dirty="0"/>
              <a:t>Lastig te onderscheiden</a:t>
            </a:r>
          </a:p>
          <a:p>
            <a:r>
              <a:rPr lang="nl-NL" dirty="0"/>
              <a:t>Gevolgen NAH</a:t>
            </a:r>
          </a:p>
          <a:p>
            <a:r>
              <a:rPr lang="nl-NL" dirty="0"/>
              <a:t>Gevolgen Dementie</a:t>
            </a:r>
          </a:p>
          <a:p>
            <a:r>
              <a:rPr lang="nl-NL" dirty="0"/>
              <a:t>Iemand met hersenletsel kan ontremd raken</a:t>
            </a:r>
          </a:p>
        </p:txBody>
      </p:sp>
    </p:spTree>
    <p:extLst>
      <p:ext uri="{BB962C8B-B14F-4D97-AF65-F5344CB8AC3E}">
        <p14:creationId xmlns:p14="http://schemas.microsoft.com/office/powerpoint/2010/main" val="39995970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402A58-07BF-DE49-A285-F13859133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Ontremd gedrag van dementie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93D8270-F662-4A4A-AF68-F418ABED81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Verbale ontremming</a:t>
            </a:r>
          </a:p>
          <a:p>
            <a:r>
              <a:rPr lang="nl-NL" dirty="0"/>
              <a:t>Motorische ontremming</a:t>
            </a:r>
          </a:p>
          <a:p>
            <a:r>
              <a:rPr lang="nl-NL" dirty="0"/>
              <a:t>Emotionele ontremming</a:t>
            </a:r>
          </a:p>
          <a:p>
            <a:r>
              <a:rPr lang="nl-NL" dirty="0"/>
              <a:t>Seksuele ontremming</a:t>
            </a:r>
          </a:p>
          <a:p>
            <a:r>
              <a:rPr lang="nl-NL" dirty="0"/>
              <a:t>Eet-ontremming</a:t>
            </a:r>
          </a:p>
          <a:p>
            <a:r>
              <a:rPr lang="nl-NL" dirty="0"/>
              <a:t>Dwangmatig lachen/huilen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98418E7-C4F3-F947-BC0A-90D32AEBBA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9510" y="1755965"/>
            <a:ext cx="44196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3441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17CDC6-E216-8E47-AA59-AB5A16234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Einde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DB5DD2D-BCB5-3246-A8EF-A89BB895A4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Julia, max, </a:t>
            </a:r>
            <a:r>
              <a:rPr lang="nl-NL" dirty="0" err="1"/>
              <a:t>denise</a:t>
            </a:r>
            <a:r>
              <a:rPr lang="nl-NL" dirty="0"/>
              <a:t>, </a:t>
            </a:r>
            <a:r>
              <a:rPr lang="nl-NL" dirty="0" err="1"/>
              <a:t>rosan</a:t>
            </a:r>
            <a:r>
              <a:rPr lang="nl-NL" dirty="0"/>
              <a:t> en </a:t>
            </a:r>
            <a:r>
              <a:rPr lang="nl-NL" dirty="0" err="1"/>
              <a:t>mitchell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79377835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ntwerp Gestreept groenblauw 16 x 9">
  <a:themeElements>
    <a:clrScheme name="Banded_Design_Teal">
      <a:dk1>
        <a:srgbClr val="363D3D"/>
      </a:dk1>
      <a:lt1>
        <a:sysClr val="window" lastClr="FFFFFF"/>
      </a:lt1>
      <a:dk2>
        <a:srgbClr val="000000"/>
      </a:dk2>
      <a:lt2>
        <a:srgbClr val="E5E8E8"/>
      </a:lt2>
      <a:accent1>
        <a:srgbClr val="3AAFB2"/>
      </a:accent1>
      <a:accent2>
        <a:srgbClr val="6ABD45"/>
      </a:accent2>
      <a:accent3>
        <a:srgbClr val="EBCA21"/>
      </a:accent3>
      <a:accent4>
        <a:srgbClr val="EB8D21"/>
      </a:accent4>
      <a:accent5>
        <a:srgbClr val="EB5638"/>
      </a:accent5>
      <a:accent6>
        <a:srgbClr val="5172B1"/>
      </a:accent6>
      <a:hlink>
        <a:srgbClr val="3A9CDB"/>
      </a:hlink>
      <a:folHlink>
        <a:srgbClr val="5172B1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3247169_TF02895254" id="{6EA9F144-02D2-4F97-8499-F57FAECC8CFB}" vid="{0EDEBFDF-5B8D-4A7F-B32E-6B9BCB60D390}"/>
    </a:ext>
  </a:extLst>
</a:theme>
</file>

<file path=ppt/theme/theme2.xml><?xml version="1.0" encoding="utf-8"?>
<a:theme xmlns:a="http://schemas.openxmlformats.org/drawingml/2006/main" name="Office-thema">
  <a:themeElements>
    <a:clrScheme name="Banded_Design_Teal">
      <a:dk1>
        <a:srgbClr val="363D3D"/>
      </a:dk1>
      <a:lt1>
        <a:sysClr val="window" lastClr="FFFFFF"/>
      </a:lt1>
      <a:dk2>
        <a:srgbClr val="000000"/>
      </a:dk2>
      <a:lt2>
        <a:srgbClr val="E5E8E8"/>
      </a:lt2>
      <a:accent1>
        <a:srgbClr val="3AAFB2"/>
      </a:accent1>
      <a:accent2>
        <a:srgbClr val="6ABD45"/>
      </a:accent2>
      <a:accent3>
        <a:srgbClr val="EBCA21"/>
      </a:accent3>
      <a:accent4>
        <a:srgbClr val="EB8D21"/>
      </a:accent4>
      <a:accent5>
        <a:srgbClr val="EB5638"/>
      </a:accent5>
      <a:accent6>
        <a:srgbClr val="5172B1"/>
      </a:accent6>
      <a:hlink>
        <a:srgbClr val="3A9CDB"/>
      </a:hlink>
      <a:folHlink>
        <a:srgbClr val="5172B1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Banded_Design_Teal">
      <a:dk1>
        <a:srgbClr val="363D3D"/>
      </a:dk1>
      <a:lt1>
        <a:sysClr val="window" lastClr="FFFFFF"/>
      </a:lt1>
      <a:dk2>
        <a:srgbClr val="000000"/>
      </a:dk2>
      <a:lt2>
        <a:srgbClr val="E5E8E8"/>
      </a:lt2>
      <a:accent1>
        <a:srgbClr val="3AAFB2"/>
      </a:accent1>
      <a:accent2>
        <a:srgbClr val="6ABD45"/>
      </a:accent2>
      <a:accent3>
        <a:srgbClr val="EBCA21"/>
      </a:accent3>
      <a:accent4>
        <a:srgbClr val="EB8D21"/>
      </a:accent4>
      <a:accent5>
        <a:srgbClr val="EB5638"/>
      </a:accent5>
      <a:accent6>
        <a:srgbClr val="5172B1"/>
      </a:accent6>
      <a:hlink>
        <a:srgbClr val="3A9CDB"/>
      </a:hlink>
      <a:folHlink>
        <a:srgbClr val="5172B1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D65A2C9-CB67-4F36-A412-EEC1AD297F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0B0D886-CB8D-4564-A797-C05BC7D513A8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40262f94-9f35-4ac3-9a90-690165a166b7"/>
    <ds:schemaRef ds:uri="a4f35948-e619-41b3-aa29-22878b09cfd2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AC2023F-644C-4F7E-8E8C-CDBE4A63C7D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Ontwerp Gestreept groenblauw 16 x 9</Template>
  <TotalTime>50</TotalTime>
  <Words>273</Words>
  <Application>Microsoft Macintosh PowerPoint</Application>
  <PresentationFormat>Breedbeeld</PresentationFormat>
  <Paragraphs>42</Paragraphs>
  <Slides>8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1" baseType="lpstr">
      <vt:lpstr>Arial</vt:lpstr>
      <vt:lpstr>Calibri</vt:lpstr>
      <vt:lpstr>Ontwerp Gestreept groenblauw 16 x 9</vt:lpstr>
      <vt:lpstr>NAH Presentatie voor groepje 1</vt:lpstr>
      <vt:lpstr>Inhoudsopgave</vt:lpstr>
      <vt:lpstr>Gekozen onderwerp en vraag</vt:lpstr>
      <vt:lpstr>Het verschil tussen en NAH en Dementie</vt:lpstr>
      <vt:lpstr>Het verschil tussen en NAH en Dementie</vt:lpstr>
      <vt:lpstr>Ontremd gedrag van dementie</vt:lpstr>
      <vt:lpstr>Ontremd gedrag van dementie</vt:lpstr>
      <vt:lpstr>Einde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NAH Presentatie voor groepje 1</dc:title>
  <dc:creator>Mitchell van den Aakster</dc:creator>
  <cp:lastModifiedBy>Mitchell van den Aakster</cp:lastModifiedBy>
  <cp:revision>5</cp:revision>
  <dcterms:created xsi:type="dcterms:W3CDTF">2018-10-19T09:48:21Z</dcterms:created>
  <dcterms:modified xsi:type="dcterms:W3CDTF">2018-10-24T12:05:13Z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